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embeddedFontLst>
    <p:embeddedFont>
      <p:font typeface="Libre Baskerville"/>
      <p:regular r:id="rId25"/>
      <p:bold r:id="rId26"/>
      <p: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trazgtic2CTnAtmQNcGxqu6U5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ibreBaskerville-bold.fntdata"/><Relationship Id="rId25" Type="http://schemas.openxmlformats.org/officeDocument/2006/relationships/font" Target="fonts/LibreBaskerville-regular.fntdata"/><Relationship Id="rId28" Type="http://customschemas.google.com/relationships/presentationmetadata" Target="metadata"/><Relationship Id="rId27" Type="http://schemas.openxmlformats.org/officeDocument/2006/relationships/font" Target="fonts/LibreBaskerville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TOUCH: extends into the community, promoting health awareness, especially if you're spreading osteopathic values – like volunteering at a health fair or similar event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Volunteer: things for LECOM students or LECOM, like the student ambassador program or things that only benefit LECOM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f99608b9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g36ef99608b9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7171a0b7d7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g37171a0b7d7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ef99608b9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g36ef99608b9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ef99608b9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36ef99608b9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ctrTitle"/>
          </p:nvPr>
        </p:nvSpPr>
        <p:spPr>
          <a:xfrm>
            <a:off x="1756946" y="1104900"/>
            <a:ext cx="8376514" cy="31205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2908039" y="4442385"/>
            <a:ext cx="6074328" cy="9840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i="0" sz="20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8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" type="body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2pPr>
            <a:lvl3pPr indent="-320039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indent="-320039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0" type="dt"/>
          </p:nvPr>
        </p:nvSpPr>
        <p:spPr>
          <a:xfrm rot="5400000">
            <a:off x="10506456" y="5074920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1" type="ftr"/>
          </p:nvPr>
        </p:nvSpPr>
        <p:spPr>
          <a:xfrm rot="5400000">
            <a:off x="10451592" y="1408176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2" type="sldNum"/>
          </p:nvPr>
        </p:nvSpPr>
        <p:spPr>
          <a:xfrm>
            <a:off x="11558016" y="3136392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" type="body"/>
          </p:nvPr>
        </p:nvSpPr>
        <p:spPr>
          <a:xfrm>
            <a:off x="1050878" y="1825624"/>
            <a:ext cx="4473622" cy="446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/>
            </a:lvl2pPr>
            <a:lvl3pPr indent="-30988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/>
            </a:lvl4pPr>
            <a:lvl5pPr indent="-29972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2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2" type="body"/>
          </p:nvPr>
        </p:nvSpPr>
        <p:spPr>
          <a:xfrm>
            <a:off x="5844540" y="1825624"/>
            <a:ext cx="5016943" cy="446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2pPr>
            <a:lvl3pPr indent="-320039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indent="-320039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type="title"/>
          </p:nvPr>
        </p:nvSpPr>
        <p:spPr>
          <a:xfrm>
            <a:off x="1052513" y="1709738"/>
            <a:ext cx="9087774" cy="34385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" type="body"/>
          </p:nvPr>
        </p:nvSpPr>
        <p:spPr>
          <a:xfrm>
            <a:off x="1052513" y="5148262"/>
            <a:ext cx="8844522" cy="1138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44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8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21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1071563" y="1835219"/>
            <a:ext cx="445293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i="0" sz="2000" cap="none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1071562" y="2717801"/>
            <a:ext cx="4452938" cy="3559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/>
            </a:lvl2pPr>
            <a:lvl3pPr indent="-30988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/>
            </a:lvl4pPr>
            <a:lvl5pPr indent="-29972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2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5844540" y="1835219"/>
            <a:ext cx="501694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i="0" sz="2000" cap="none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5844540" y="2717800"/>
            <a:ext cx="5016943" cy="3559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/>
            </a:lvl2pPr>
            <a:lvl3pPr indent="-30988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/>
            </a:lvl4pPr>
            <a:lvl5pPr indent="-29972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2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22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23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4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4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5"/>
          <p:cNvSpPr txBox="1"/>
          <p:nvPr>
            <p:ph type="title"/>
          </p:nvPr>
        </p:nvSpPr>
        <p:spPr>
          <a:xfrm>
            <a:off x="1063633" y="457200"/>
            <a:ext cx="4170355" cy="1917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" type="body"/>
          </p:nvPr>
        </p:nvSpPr>
        <p:spPr>
          <a:xfrm>
            <a:off x="5481637" y="457200"/>
            <a:ext cx="5562601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40"/>
              <a:buChar char="•"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2400"/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sz="1800"/>
            </a:lvl4pPr>
            <a:lvl5pPr indent="-320039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 sz="18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25"/>
          <p:cNvSpPr txBox="1"/>
          <p:nvPr>
            <p:ph idx="2" type="body"/>
          </p:nvPr>
        </p:nvSpPr>
        <p:spPr>
          <a:xfrm>
            <a:off x="1063633" y="2374708"/>
            <a:ext cx="4170355" cy="4026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28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96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25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6"/>
          <p:cNvSpPr txBox="1"/>
          <p:nvPr>
            <p:ph type="title"/>
          </p:nvPr>
        </p:nvSpPr>
        <p:spPr>
          <a:xfrm>
            <a:off x="1062038" y="457199"/>
            <a:ext cx="3913241" cy="1928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6"/>
          <p:cNvSpPr/>
          <p:nvPr>
            <p:ph idx="2" type="pic"/>
          </p:nvPr>
        </p:nvSpPr>
        <p:spPr>
          <a:xfrm>
            <a:off x="5257752" y="457200"/>
            <a:ext cx="6110288" cy="59436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6"/>
          <p:cNvSpPr txBox="1"/>
          <p:nvPr>
            <p:ph idx="1" type="body"/>
          </p:nvPr>
        </p:nvSpPr>
        <p:spPr>
          <a:xfrm>
            <a:off x="1062038" y="2386013"/>
            <a:ext cx="3913241" cy="4014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28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96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26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697833" y="-821329"/>
            <a:ext cx="4516696" cy="9810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2pPr>
            <a:lvl3pPr indent="-320039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indent="-320039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27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8"/>
          <p:cNvSpPr txBox="1"/>
          <p:nvPr>
            <p:ph type="title"/>
          </p:nvPr>
        </p:nvSpPr>
        <p:spPr>
          <a:xfrm rot="5400000">
            <a:off x="6905522" y="2283404"/>
            <a:ext cx="5800298" cy="216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" type="body"/>
          </p:nvPr>
        </p:nvSpPr>
        <p:spPr>
          <a:xfrm rot="5400000">
            <a:off x="1881400" y="-579178"/>
            <a:ext cx="5800299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2pPr>
            <a:lvl3pPr indent="-320039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indent="-320039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4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8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in a dark room&#10;&#10;Description automatically generated" id="10" name="Google Shape;10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905744" y="0"/>
            <a:ext cx="128625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7"/>
          <p:cNvSpPr txBox="1"/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988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8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972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12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0" type="dt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1" type="ftr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2" type="sldNum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aacom.org/become-a-doctor/resources-for-medical-students/cosgp/touch-program/touch-program-rules-and-regulation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nam11.safelinks.protection.outlook.com/?url=https%3A%2F%2Faacom.givepulse.com%2Fgroup%2F1149158-american-association-of-colleges-of-osteopathic-medicine-aacom&amp;data=05%7C02%7Cjvalencia90417%40med.lecom.edu%7Cf4f991cb6c12482d54eb08ddb9d0b06b%7Cbc9eeaf1a0a24f5682cb8b4dfc082977%7C1%7C0%7C638871028207143056%7CUnknown%7CTWFpbGZsb3d8eyJFbXB0eU1hcGkiOnRydWUsIlYiOiIwLjAuMDAwMCIsIlAiOiJXaW4zMiIsIkFOIjoiTWFpbCIsIldUIjoyfQ%3D%3D%7C0%7C%7C%7C&amp;sdata=9Dz%2Fao%2Fo13wCsDPk9JAvgW3ixb5vR%2BxUiti5ATHRikE%3D&amp;reserved=0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nam11.safelinks.protection.outlook.com/?url=https%3A%2F%2Faacom.givepulse.com%2Fgroup%2F1149158-american-association-of-colleges-of-osteopathic-medicine-aacom&amp;data=05%7C02%7Cjvalencia90417%40med.lecom.edu%7Cf4f991cb6c12482d54eb08ddb9d0b06b%7Cbc9eeaf1a0a24f5682cb8b4dfc082977%7C1%7C0%7C638871028207143056%7CUnknown%7CTWFpbGZsb3d8eyJFbXB0eU1hcGkiOnRydWUsIlYiOiIwLjAuMDAwMCIsIlAiOiJXaW4zMiIsIkFOIjoiTWFpbCIsIldUIjoyfQ%3D%3D%7C0%7C%7C%7C&amp;sdata=9Dz%2Fao%2Fo13wCsDPk9JAvgW3ixb5vR%2BxUiti5ATHRikE%3D&amp;reserved=0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0" y="4933668"/>
            <a:ext cx="12192000" cy="1924333"/>
          </a:xfrm>
          <a:custGeom>
            <a:rect b="b" l="l" r="r" t="t"/>
            <a:pathLst>
              <a:path extrusionOk="0" h="1924333" w="12192000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45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>
            <p:ph type="ctrTitle"/>
          </p:nvPr>
        </p:nvSpPr>
        <p:spPr>
          <a:xfrm>
            <a:off x="828675" y="5791201"/>
            <a:ext cx="105346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Libre Baskerville"/>
              <a:buNone/>
            </a:pPr>
            <a:r>
              <a:rPr lang="en-US">
                <a:latin typeface="Libre Baskerville"/>
                <a:ea typeface="Libre Baskerville"/>
                <a:cs typeface="Libre Baskerville"/>
                <a:sym typeface="Libre Baskerville"/>
              </a:rPr>
              <a:t>TOUCH POINTS 101</a:t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647" y="1339856"/>
            <a:ext cx="10000706" cy="313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-1147" y="2992"/>
            <a:ext cx="12193149" cy="2344739"/>
          </a:xfrm>
          <a:custGeom>
            <a:rect b="b" l="l" r="r" t="t"/>
            <a:pathLst>
              <a:path extrusionOk="0" h="2344739" w="1219314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45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>
            <p:ph type="title"/>
          </p:nvPr>
        </p:nvSpPr>
        <p:spPr>
          <a:xfrm>
            <a:off x="1050878" y="609601"/>
            <a:ext cx="10017455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WHAT IS A TOUCH POINT?</a:t>
            </a:r>
            <a:endParaRPr/>
          </a:p>
        </p:txBody>
      </p:sp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1050878" y="2432234"/>
            <a:ext cx="9880979" cy="29364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“TOUCH” Hours are any volunteer activity that works to improve the health and wellness of a community which incorporates osteopathic tenets, awareness, principles, and practice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Translating Osteopathic Understanding into Community Health (TOUCH) is a national initiative of the Council of Osteopathic Student Government Presidents (COSGP).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The AOA controls the rules and regulations for TOUCH points, not LECOM!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743197" y="513983"/>
            <a:ext cx="10515600" cy="792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IMPORTANCE OF TOUCH POINTS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4"/>
          <p:cNvGrpSpPr/>
          <p:nvPr/>
        </p:nvGrpSpPr>
        <p:grpSpPr>
          <a:xfrm>
            <a:off x="749512" y="2915596"/>
            <a:ext cx="10502969" cy="2369090"/>
            <a:chOff x="6315" y="789892"/>
            <a:chExt cx="10502969" cy="2369090"/>
          </a:xfrm>
        </p:grpSpPr>
        <p:sp>
          <p:nvSpPr>
            <p:cNvPr id="108" name="Google Shape;108;p4"/>
            <p:cNvSpPr/>
            <p:nvPr/>
          </p:nvSpPr>
          <p:spPr>
            <a:xfrm>
              <a:off x="6315" y="789892"/>
              <a:ext cx="1974242" cy="2369090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"/>
            <p:cNvSpPr txBox="1"/>
            <p:nvPr/>
          </p:nvSpPr>
          <p:spPr>
            <a:xfrm>
              <a:off x="6315" y="1737528"/>
              <a:ext cx="1974242" cy="142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95000" spcFirstLastPara="1" rIns="1950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Leave their campuses to serve their communities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6315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 txBox="1"/>
            <p:nvPr/>
          </p:nvSpPr>
          <p:spPr>
            <a:xfrm>
              <a:off x="6315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195000" spcFirstLastPara="1" rIns="1950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Arial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2138497" y="789892"/>
              <a:ext cx="1974242" cy="2369090"/>
            </a:xfrm>
            <a:prstGeom prst="rect">
              <a:avLst/>
            </a:prstGeom>
            <a:solidFill>
              <a:srgbClr val="5EBEBD"/>
            </a:solidFill>
            <a:ln cap="flat" cmpd="sng" w="12700">
              <a:solidFill>
                <a:srgbClr val="5EBEB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2138497" y="1737528"/>
              <a:ext cx="1974242" cy="142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95000" spcFirstLastPara="1" rIns="1950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Interact with future patients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138497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 txBox="1"/>
            <p:nvPr/>
          </p:nvSpPr>
          <p:spPr>
            <a:xfrm>
              <a:off x="2138497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195000" spcFirstLastPara="1" rIns="1950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Arial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4270678" y="789892"/>
              <a:ext cx="1974242" cy="2369090"/>
            </a:xfrm>
            <a:prstGeom prst="rect">
              <a:avLst/>
            </a:prstGeom>
            <a:solidFill>
              <a:srgbClr val="66BDB4"/>
            </a:solidFill>
            <a:ln cap="flat" cmpd="sng" w="12700">
              <a:solidFill>
                <a:srgbClr val="66BDB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4270678" y="1737528"/>
              <a:ext cx="1974242" cy="142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95000" spcFirstLastPara="1" rIns="1950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Learn about the needs of their communities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4270678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4270678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195000" spcFirstLastPara="1" rIns="1950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Arial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6402860" y="789892"/>
              <a:ext cx="1974242" cy="2369090"/>
            </a:xfrm>
            <a:prstGeom prst="rect">
              <a:avLst/>
            </a:prstGeom>
            <a:solidFill>
              <a:srgbClr val="6DBDAC"/>
            </a:solidFill>
            <a:ln cap="flat" cmpd="sng" w="12700">
              <a:solidFill>
                <a:srgbClr val="6DBDA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6402860" y="1737528"/>
              <a:ext cx="1974242" cy="142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95000" spcFirstLastPara="1" rIns="1950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Teach others about osteopathic medicine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6402860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6402860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195000" spcFirstLastPara="1" rIns="1950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Arial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535042" y="789892"/>
              <a:ext cx="1974242" cy="2369090"/>
            </a:xfrm>
            <a:prstGeom prst="rect">
              <a:avLst/>
            </a:prstGeom>
            <a:solidFill>
              <a:srgbClr val="74BCA6"/>
            </a:solidFill>
            <a:ln cap="flat" cmpd="sng" w="12700">
              <a:solidFill>
                <a:srgbClr val="74BCA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8535042" y="1737528"/>
              <a:ext cx="1974242" cy="142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95000" spcFirstLastPara="1" rIns="1950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Advocate for the osteopathic profession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8535042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 txBox="1"/>
            <p:nvPr/>
          </p:nvSpPr>
          <p:spPr>
            <a:xfrm>
              <a:off x="8535042" y="789892"/>
              <a:ext cx="1974242" cy="947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100" lIns="195000" spcFirstLastPara="1" rIns="195000" wrap="square" tIns="165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Arial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4"/>
          <p:cNvSpPr txBox="1"/>
          <p:nvPr/>
        </p:nvSpPr>
        <p:spPr>
          <a:xfrm>
            <a:off x="743197" y="2125704"/>
            <a:ext cx="84623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Through the TOUCH Program students: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4"/>
          <p:cNvCxnSpPr/>
          <p:nvPr/>
        </p:nvCxnSpPr>
        <p:spPr>
          <a:xfrm>
            <a:off x="743197" y="1496291"/>
            <a:ext cx="9148948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/>
          <p:nvPr>
            <p:ph type="title"/>
          </p:nvPr>
        </p:nvSpPr>
        <p:spPr>
          <a:xfrm>
            <a:off x="743197" y="241003"/>
            <a:ext cx="100353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US" sz="4000"/>
              <a:t>TOUCH VS VOLUNTEER HOURS</a:t>
            </a:r>
            <a:endParaRPr/>
          </a:p>
        </p:txBody>
      </p:sp>
      <p:grpSp>
        <p:nvGrpSpPr>
          <p:cNvPr id="136" name="Google Shape;136;p3"/>
          <p:cNvGrpSpPr/>
          <p:nvPr/>
        </p:nvGrpSpPr>
        <p:grpSpPr>
          <a:xfrm>
            <a:off x="970489" y="2014122"/>
            <a:ext cx="9396000" cy="2736193"/>
            <a:chOff x="559800" y="457069"/>
            <a:chExt cx="9396000" cy="2736193"/>
          </a:xfrm>
        </p:grpSpPr>
        <p:sp>
          <p:nvSpPr>
            <p:cNvPr id="137" name="Google Shape;137;p3"/>
            <p:cNvSpPr/>
            <p:nvPr/>
          </p:nvSpPr>
          <p:spPr>
            <a:xfrm>
              <a:off x="1963800" y="457069"/>
              <a:ext cx="1512000" cy="1512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59800" y="2031115"/>
              <a:ext cx="4320000" cy="961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559800" y="2031115"/>
              <a:ext cx="4320000" cy="961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TOUCH</a:t>
              </a: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hours are for any event that gives back to the community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795011" y="2982600"/>
              <a:ext cx="4320000" cy="2013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039800" y="457069"/>
              <a:ext cx="1512000" cy="1512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635800" y="2060896"/>
              <a:ext cx="4320000" cy="8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5635800" y="2060896"/>
              <a:ext cx="4320000" cy="8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b="1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Volunteer</a:t>
              </a: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hours are for any event that gives back to the LECOM community – aka only impacts the students or faculty.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635800" y="2991949"/>
              <a:ext cx="4320000" cy="2013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3"/>
          <p:cNvSpPr txBox="1"/>
          <p:nvPr/>
        </p:nvSpPr>
        <p:spPr>
          <a:xfrm>
            <a:off x="4240750" y="5100508"/>
            <a:ext cx="30402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Does NOT qualify for either if: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Compensated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Shadowing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Research</a:t>
            </a:r>
            <a:endParaRPr b="1" i="0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3"/>
          <p:cNvCxnSpPr/>
          <p:nvPr/>
        </p:nvCxnSpPr>
        <p:spPr>
          <a:xfrm>
            <a:off x="743197" y="1496291"/>
            <a:ext cx="10035363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7" name="Google Shape;147;p3"/>
          <p:cNvSpPr/>
          <p:nvPr/>
        </p:nvSpPr>
        <p:spPr>
          <a:xfrm>
            <a:off x="7105850" y="4899200"/>
            <a:ext cx="26898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(Including the golf tournament)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f99608b9_0_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6ef99608b9_0_34"/>
          <p:cNvSpPr/>
          <p:nvPr/>
        </p:nvSpPr>
        <p:spPr>
          <a:xfrm>
            <a:off x="-1147" y="2992"/>
            <a:ext cx="12193149" cy="2344739"/>
          </a:xfrm>
          <a:custGeom>
            <a:rect b="b" l="l" r="r" t="t"/>
            <a:pathLst>
              <a:path extrusionOk="0" h="2344739" w="1219314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45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6ef99608b9_0_34"/>
          <p:cNvSpPr txBox="1"/>
          <p:nvPr>
            <p:ph type="title"/>
          </p:nvPr>
        </p:nvSpPr>
        <p:spPr>
          <a:xfrm>
            <a:off x="1050878" y="609601"/>
            <a:ext cx="10017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Common Questions</a:t>
            </a:r>
            <a:endParaRPr/>
          </a:p>
        </p:txBody>
      </p:sp>
      <p:sp>
        <p:nvSpPr>
          <p:cNvPr id="155" name="Google Shape;155;g36ef99608b9_0_34"/>
          <p:cNvSpPr txBox="1"/>
          <p:nvPr>
            <p:ph idx="1" type="body"/>
          </p:nvPr>
        </p:nvSpPr>
        <p:spPr>
          <a:xfrm>
            <a:off x="693975" y="5154700"/>
            <a:ext cx="7823100" cy="13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This powerpoint is an overview. Go to the QR code for the full TOUCH rules.</a:t>
            </a:r>
            <a:endParaRPr b="1"/>
          </a:p>
        </p:txBody>
      </p:sp>
      <p:pic>
        <p:nvPicPr>
          <p:cNvPr id="156" name="Google Shape;156;g36ef99608b9_0_34" title="Screenshot 2025-07-14 at 3.30.3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5579" y="4239225"/>
            <a:ext cx="2189171" cy="2221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6ef99608b9_0_34"/>
          <p:cNvSpPr txBox="1"/>
          <p:nvPr>
            <p:ph idx="1" type="body"/>
          </p:nvPr>
        </p:nvSpPr>
        <p:spPr>
          <a:xfrm>
            <a:off x="1050875" y="2302200"/>
            <a:ext cx="82179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/>
          </a:bodyPr>
          <a:lstStyle/>
          <a:p>
            <a:pPr indent="-306324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72000"/>
              <a:buChar char="•"/>
            </a:pPr>
            <a:r>
              <a:rPr lang="en-US"/>
              <a:t>Fostering animals can be counted for a maximum of 2 TOUCH hours per day</a:t>
            </a:r>
            <a:endParaRPr/>
          </a:p>
          <a:p>
            <a:pPr indent="-30632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•"/>
            </a:pPr>
            <a:r>
              <a:rPr lang="en-US"/>
              <a:t>1 TOUCH Hour per blood drive donation (when donating)</a:t>
            </a:r>
            <a:endParaRPr/>
          </a:p>
          <a:p>
            <a:pPr indent="-306324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2000"/>
              <a:buChar char="•"/>
            </a:pPr>
            <a:r>
              <a:rPr lang="en-US"/>
              <a:t>2 TOUCH Hours for donation drives regardless of the amount/items donate</a:t>
            </a:r>
            <a:endParaRPr/>
          </a:p>
          <a:p>
            <a:pPr indent="-228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0000"/>
              <a:buNone/>
            </a:pPr>
            <a:r>
              <a:rPr lang="en-US" sz="2000"/>
              <a:t>- </a:t>
            </a:r>
            <a:r>
              <a:rPr lang="en-US" sz="2000"/>
              <a:t>May only accumulate 10 total hours in donation drives per TOUCH Cycle</a:t>
            </a:r>
            <a:endParaRPr sz="2000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>
            <p:ph type="title"/>
          </p:nvPr>
        </p:nvSpPr>
        <p:spPr>
          <a:xfrm>
            <a:off x="58881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 sz="3200"/>
              <a:t>DOES NOT QUALIFY AS TOUCH HOURS</a:t>
            </a:r>
            <a:endParaRPr/>
          </a:p>
        </p:txBody>
      </p:sp>
      <p:sp>
        <p:nvSpPr>
          <p:cNvPr id="163" name="Google Shape;163;p5"/>
          <p:cNvSpPr txBox="1"/>
          <p:nvPr>
            <p:ph idx="1" type="body"/>
          </p:nvPr>
        </p:nvSpPr>
        <p:spPr>
          <a:xfrm>
            <a:off x="475507" y="1690688"/>
            <a:ext cx="10515600" cy="4888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Giving campus tours to COM interviewees (student ambassadors)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Organizing trips for the community with no clear health/osteopathic principles benefit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Shadowing physicians in a private practice, clinic, or hospital environment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Research activities that do not directly involve the community (ie studying lipid levels and rationalizing it that the findings will help benefit the community does not count)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Staying after your shift to “help out” while on rotations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Organizing campus meetings for clubs that affect only students or planning student only events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Online fundraising or posting on social media.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Tutoring peers/classmates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Conference attendance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TRAVEL TIME!!!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AutoNum type="arabicPeriod"/>
            </a:pPr>
            <a:r>
              <a:rPr lang="en-US" sz="2400"/>
              <a:t>Bonus hours for any event.</a:t>
            </a:r>
            <a:endParaRPr/>
          </a:p>
          <a:p>
            <a:pPr indent="-362712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ct val="80000"/>
              <a:buFont typeface="Arial"/>
              <a:buNone/>
            </a:pPr>
            <a:r>
              <a:t/>
            </a:r>
            <a:endParaRPr sz="2400"/>
          </a:p>
        </p:txBody>
      </p:sp>
      <p:cxnSp>
        <p:nvCxnSpPr>
          <p:cNvPr id="164" name="Google Shape;164;p5"/>
          <p:cNvCxnSpPr/>
          <p:nvPr/>
        </p:nvCxnSpPr>
        <p:spPr>
          <a:xfrm>
            <a:off x="588818" y="1476932"/>
            <a:ext cx="10288979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 txBox="1"/>
          <p:nvPr>
            <p:ph type="title"/>
          </p:nvPr>
        </p:nvSpPr>
        <p:spPr>
          <a:xfrm>
            <a:off x="647118" y="466748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ADDITIONAL AOA REGULATIONS</a:t>
            </a:r>
            <a:endParaRPr/>
          </a:p>
        </p:txBody>
      </p:sp>
      <p:sp>
        <p:nvSpPr>
          <p:cNvPr id="170" name="Google Shape;170;p6"/>
          <p:cNvSpPr txBox="1"/>
          <p:nvPr>
            <p:ph idx="1" type="body"/>
          </p:nvPr>
        </p:nvSpPr>
        <p:spPr>
          <a:xfrm>
            <a:off x="552115" y="1819646"/>
            <a:ext cx="9810604" cy="44287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AutoNum type="romanUcPeriod"/>
            </a:pPr>
            <a:r>
              <a:rPr lang="en-US"/>
              <a:t>TOUCH Hours include 100% of qualified event hours plus 50% of planning hours for a qualified event if on a committee or member of a board.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AutoNum type="romanUcPeriod"/>
            </a:pPr>
            <a:r>
              <a:rPr lang="en-US"/>
              <a:t>Student TOUCH Hours should be submitted to the online database within one (1) month of the activity or date of service.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AutoNum type="romanUcPeriod"/>
            </a:pPr>
            <a:r>
              <a:rPr lang="en-US"/>
              <a:t>The TOUCH year will extend from May 1 to April 30 of the next year. The required hours must be completed within the TOUCH year. Anything submitted after will be denied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AutoNum type="romanUcPeriod"/>
            </a:pPr>
            <a:r>
              <a:rPr lang="en-US"/>
              <a:t>Hours completed by first year medical students during the summer before matriculation are not eligible.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AutoNum type="romanUcPeriod"/>
            </a:pPr>
            <a:r>
              <a:rPr lang="en-US"/>
              <a:t>Completed hours may not be carried over from one academic year to the next.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en-US"/>
              <a:t>Please reference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https://www.aacom.org/become-a-doctor/resources-for-medical-students/cosgp/touch-program/touch-program-rules-and-regulations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cxnSp>
        <p:nvCxnSpPr>
          <p:cNvPr id="171" name="Google Shape;171;p6"/>
          <p:cNvCxnSpPr/>
          <p:nvPr/>
        </p:nvCxnSpPr>
        <p:spPr>
          <a:xfrm>
            <a:off x="814449" y="1631311"/>
            <a:ext cx="8020792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>
            <p:ph type="title"/>
          </p:nvPr>
        </p:nvSpPr>
        <p:spPr>
          <a:xfrm>
            <a:off x="841248" y="548640"/>
            <a:ext cx="36008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</a:pPr>
            <a:r>
              <a:rPr lang="en-US" sz="5400"/>
              <a:t>HOW TO SUBMIT TOUCHPOINTS</a:t>
            </a:r>
            <a:endParaRPr/>
          </a:p>
        </p:txBody>
      </p:sp>
      <p:sp>
        <p:nvSpPr>
          <p:cNvPr id="177" name="Google Shape;177;p7"/>
          <p:cNvSpPr txBox="1"/>
          <p:nvPr>
            <p:ph idx="1" type="body"/>
          </p:nvPr>
        </p:nvSpPr>
        <p:spPr>
          <a:xfrm>
            <a:off x="5126418" y="552091"/>
            <a:ext cx="6813271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GivePulse </a:t>
            </a:r>
            <a:r>
              <a:rPr lang="en-US" sz="2200"/>
              <a:t>website houses submissions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en-US" sz="11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https://aacom.givepulse.com/group/1149158-american-association-of-colleges-of-osteopathic-medicine-aacom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Each student is responsible for submitting their own hours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The COM Coordinator approves/denies those hours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The National TOUCH Coordinator makes final decision on submissions</a:t>
            </a:r>
            <a:endParaRPr/>
          </a:p>
        </p:txBody>
      </p:sp>
      <p:cxnSp>
        <p:nvCxnSpPr>
          <p:cNvPr id="178" name="Google Shape;178;p7"/>
          <p:cNvCxnSpPr/>
          <p:nvPr/>
        </p:nvCxnSpPr>
        <p:spPr>
          <a:xfrm>
            <a:off x="4662054" y="1246136"/>
            <a:ext cx="0" cy="4365728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>
            <p:ph type="title"/>
          </p:nvPr>
        </p:nvSpPr>
        <p:spPr>
          <a:xfrm>
            <a:off x="528365" y="205840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HOW TO SUBMIT TOUCH POINTS</a:t>
            </a:r>
            <a:endParaRPr/>
          </a:p>
        </p:txBody>
      </p:sp>
      <p:sp>
        <p:nvSpPr>
          <p:cNvPr id="184" name="Google Shape;184;p8"/>
          <p:cNvSpPr txBox="1"/>
          <p:nvPr>
            <p:ph idx="1" type="body"/>
          </p:nvPr>
        </p:nvSpPr>
        <p:spPr>
          <a:xfrm>
            <a:off x="7791125" y="1825625"/>
            <a:ext cx="3484200" cy="3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Log in to the website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https://aacom.givepulse.com/group/1149158-american-association-of-colleges-of-osteopathic-medicine-aacom</a:t>
            </a:r>
            <a:r>
              <a:rPr lang="en-US"/>
              <a:t> 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If you don’t have an account, sign up, or email me!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Use your lecom email when signing up for an account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185" name="Google Shape;185;p8" title="Screenshot 2025-07-14 at 3.34.0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525" y="1389900"/>
            <a:ext cx="6937677" cy="45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/>
          <p:nvPr>
            <p:ph type="title"/>
          </p:nvPr>
        </p:nvSpPr>
        <p:spPr>
          <a:xfrm>
            <a:off x="513071" y="284026"/>
            <a:ext cx="9810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1: NAVIGATING THE PAGE</a:t>
            </a:r>
            <a:endParaRPr/>
          </a:p>
        </p:txBody>
      </p:sp>
      <p:sp>
        <p:nvSpPr>
          <p:cNvPr id="191" name="Google Shape;191;p9"/>
          <p:cNvSpPr txBox="1"/>
          <p:nvPr>
            <p:ph idx="1" type="body"/>
          </p:nvPr>
        </p:nvSpPr>
        <p:spPr>
          <a:xfrm>
            <a:off x="8616364" y="2003754"/>
            <a:ext cx="2510700" cy="4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Make sure you are on the AACOM page</a:t>
            </a:r>
            <a:endParaRPr/>
          </a:p>
          <a:p>
            <a:pPr indent="-21844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en-US"/>
              <a:t>Navigate</a:t>
            </a:r>
            <a:r>
              <a:rPr lang="en-US"/>
              <a:t> to “Schools”</a:t>
            </a:r>
            <a:endParaRPr/>
          </a:p>
        </p:txBody>
      </p:sp>
      <p:pic>
        <p:nvPicPr>
          <p:cNvPr id="192" name="Google Shape;192;p9" title="Screenshot 2025-07-25 at 12.13.4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075" y="1645225"/>
            <a:ext cx="8185477" cy="40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"/>
          <p:cNvSpPr/>
          <p:nvPr/>
        </p:nvSpPr>
        <p:spPr>
          <a:xfrm rot="5398218">
            <a:off x="2568724" y="3814659"/>
            <a:ext cx="578700" cy="2073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"/>
          <p:cNvSpPr txBox="1"/>
          <p:nvPr>
            <p:ph type="title"/>
          </p:nvPr>
        </p:nvSpPr>
        <p:spPr>
          <a:xfrm>
            <a:off x="283805" y="226415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2: CHOOSE GROUP</a:t>
            </a:r>
            <a:endParaRPr/>
          </a:p>
        </p:txBody>
      </p:sp>
      <p:sp>
        <p:nvSpPr>
          <p:cNvPr id="199" name="Google Shape;199;p10"/>
          <p:cNvSpPr txBox="1"/>
          <p:nvPr>
            <p:ph idx="1" type="body"/>
          </p:nvPr>
        </p:nvSpPr>
        <p:spPr>
          <a:xfrm>
            <a:off x="8246440" y="1691821"/>
            <a:ext cx="3081600" cy="4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844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en-US"/>
              <a:t>Find LECOM Bradenton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00" name="Google Shape;200;p10" title="Screenshot 2025-07-25 at 12.23.3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50" y="1442450"/>
            <a:ext cx="8064399" cy="40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/>
          <p:nvPr/>
        </p:nvSpPr>
        <p:spPr>
          <a:xfrm rot="-1576">
            <a:off x="2998186" y="4615074"/>
            <a:ext cx="654600" cy="236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37171a0b7d7_0_13" title="Screenshot 2025-07-25 at 12.25.0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75" y="1386500"/>
            <a:ext cx="8162002" cy="4084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7171a0b7d7_0_13"/>
          <p:cNvSpPr txBox="1"/>
          <p:nvPr>
            <p:ph type="title"/>
          </p:nvPr>
        </p:nvSpPr>
        <p:spPr>
          <a:xfrm>
            <a:off x="130080" y="217865"/>
            <a:ext cx="9810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2: CHOOSE GROUP</a:t>
            </a:r>
            <a:endParaRPr/>
          </a:p>
        </p:txBody>
      </p:sp>
      <p:sp>
        <p:nvSpPr>
          <p:cNvPr id="208" name="Google Shape;208;g37171a0b7d7_0_13"/>
          <p:cNvSpPr txBox="1"/>
          <p:nvPr>
            <p:ph idx="1" type="body"/>
          </p:nvPr>
        </p:nvSpPr>
        <p:spPr>
          <a:xfrm>
            <a:off x="8246440" y="1691821"/>
            <a:ext cx="3081600" cy="4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844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en-US"/>
              <a:t>Click “Add Impact”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09" name="Google Shape;209;g37171a0b7d7_0_13"/>
          <p:cNvSpPr/>
          <p:nvPr/>
        </p:nvSpPr>
        <p:spPr>
          <a:xfrm rot="10798424">
            <a:off x="5731111" y="3214424"/>
            <a:ext cx="654600" cy="236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ef99608b9_0_6"/>
          <p:cNvSpPr txBox="1"/>
          <p:nvPr>
            <p:ph type="title"/>
          </p:nvPr>
        </p:nvSpPr>
        <p:spPr>
          <a:xfrm>
            <a:off x="44680" y="209315"/>
            <a:ext cx="9810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3: ADDING THE INFORMATION</a:t>
            </a:r>
            <a:endParaRPr/>
          </a:p>
        </p:txBody>
      </p:sp>
      <p:sp>
        <p:nvSpPr>
          <p:cNvPr id="215" name="Google Shape;215;g36ef99608b9_0_6"/>
          <p:cNvSpPr txBox="1"/>
          <p:nvPr>
            <p:ph idx="1" type="body"/>
          </p:nvPr>
        </p:nvSpPr>
        <p:spPr>
          <a:xfrm>
            <a:off x="8383065" y="1683271"/>
            <a:ext cx="3081600" cy="4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Input Time and Date in “Details” section</a:t>
            </a:r>
            <a:endParaRPr/>
          </a:p>
          <a:p>
            <a:pPr indent="-21844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en-US"/>
              <a:t>Verification will be from school TOUCH Coordinator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Do not switch to “Write in mode”!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Can leave “Share” section as is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16" name="Google Shape;216;g36ef99608b9_0_6" title="Screenshot 2025-07-25 at 12.43.0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00" y="1502100"/>
            <a:ext cx="8298424" cy="413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ef99608b9_0_16"/>
          <p:cNvSpPr txBox="1"/>
          <p:nvPr>
            <p:ph type="title"/>
          </p:nvPr>
        </p:nvSpPr>
        <p:spPr>
          <a:xfrm>
            <a:off x="305230" y="219265"/>
            <a:ext cx="9810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3: ADDING THE INFORMATION</a:t>
            </a:r>
            <a:endParaRPr/>
          </a:p>
        </p:txBody>
      </p:sp>
      <p:sp>
        <p:nvSpPr>
          <p:cNvPr id="222" name="Google Shape;222;g36ef99608b9_0_16"/>
          <p:cNvSpPr txBox="1"/>
          <p:nvPr>
            <p:ph idx="1" type="body"/>
          </p:nvPr>
        </p:nvSpPr>
        <p:spPr>
          <a:xfrm>
            <a:off x="7155275" y="1691825"/>
            <a:ext cx="3805500" cy="4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When submitting an event please include:</a:t>
            </a:r>
            <a:endParaRPr/>
          </a:p>
          <a:p>
            <a:pPr indent="-285748" lvl="1" marL="56007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/>
              <a:t>“TOUCH vs Volunteer”</a:t>
            </a:r>
            <a:endParaRPr/>
          </a:p>
          <a:p>
            <a:pPr indent="-309880" lvl="2" marL="1371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80"/>
              <a:buChar char="•"/>
            </a:pPr>
            <a:r>
              <a:rPr lang="en-US"/>
              <a:t>See TOUCH rules</a:t>
            </a:r>
            <a:endParaRPr/>
          </a:p>
          <a:p>
            <a:pPr indent="-285748" lvl="1" marL="56007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</a:pPr>
            <a:r>
              <a:rPr lang="en-US"/>
              <a:t>The location of the event</a:t>
            </a:r>
            <a:endParaRPr/>
          </a:p>
          <a:p>
            <a:pPr indent="-285748" lvl="1" marL="56007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Setting, Type of Service</a:t>
            </a:r>
            <a:endParaRPr/>
          </a:p>
          <a:p>
            <a:pPr indent="-285748" lvl="1" marL="56007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Threads</a:t>
            </a:r>
            <a:endParaRPr/>
          </a:p>
          <a:p>
            <a:pPr indent="-309880" lvl="2" marL="1371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80"/>
              <a:buChar char="•"/>
            </a:pPr>
            <a:r>
              <a:rPr lang="en-US"/>
              <a:t>See TOUCH rules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23" name="Google Shape;223;g36ef99608b9_0_16" title="Screenshot 2025-07-14 at 3.45.56 PM.png"/>
          <p:cNvPicPr preferRelativeResize="0"/>
          <p:nvPr/>
        </p:nvPicPr>
        <p:blipFill rotWithShape="1">
          <a:blip r:embed="rId3">
            <a:alphaModFix/>
          </a:blip>
          <a:srcRect b="13171" l="28927" r="27780" t="0"/>
          <a:stretch/>
        </p:blipFill>
        <p:spPr>
          <a:xfrm>
            <a:off x="1335175" y="1130800"/>
            <a:ext cx="4920151" cy="582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 txBox="1"/>
          <p:nvPr>
            <p:ph type="title"/>
          </p:nvPr>
        </p:nvSpPr>
        <p:spPr>
          <a:xfrm>
            <a:off x="480863" y="158338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4: DESCRIPTION AND NOTES</a:t>
            </a:r>
            <a:endParaRPr/>
          </a:p>
        </p:txBody>
      </p:sp>
      <p:sp>
        <p:nvSpPr>
          <p:cNvPr id="229" name="Google Shape;229;p11"/>
          <p:cNvSpPr txBox="1"/>
          <p:nvPr>
            <p:ph idx="1" type="body"/>
          </p:nvPr>
        </p:nvSpPr>
        <p:spPr>
          <a:xfrm>
            <a:off x="6387861" y="1731555"/>
            <a:ext cx="4473622" cy="446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Review, Reflection, and Feedback:</a:t>
            </a:r>
            <a:endParaRPr sz="1800"/>
          </a:p>
          <a:p>
            <a:pPr indent="-228600" lvl="1" marL="914400" rtl="0" algn="l"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A description of the event, how you participated, and who it impacts.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If the event was completed over the course of a week or a few days, list out every day it was completed and the number of hours it was completed each of those days</a:t>
            </a:r>
            <a:endParaRPr/>
          </a:p>
        </p:txBody>
      </p:sp>
      <p:pic>
        <p:nvPicPr>
          <p:cNvPr id="230" name="Google Shape;230;p11" title="Screenshot 2025-07-14 at 3.46.32 PM.png"/>
          <p:cNvPicPr preferRelativeResize="0"/>
          <p:nvPr/>
        </p:nvPicPr>
        <p:blipFill rotWithShape="1">
          <a:blip r:embed="rId3">
            <a:alphaModFix/>
          </a:blip>
          <a:srcRect b="13135" l="16842" r="13616" t="5224"/>
          <a:stretch/>
        </p:blipFill>
        <p:spPr>
          <a:xfrm>
            <a:off x="908175" y="1734298"/>
            <a:ext cx="5116902" cy="403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"/>
          <p:cNvSpPr txBox="1"/>
          <p:nvPr>
            <p:ph type="title"/>
          </p:nvPr>
        </p:nvSpPr>
        <p:spPr>
          <a:xfrm>
            <a:off x="380010" y="281597"/>
            <a:ext cx="9810604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STEP 5: SUBMITTING THE HOURS</a:t>
            </a:r>
            <a:endParaRPr/>
          </a:p>
        </p:txBody>
      </p:sp>
      <p:sp>
        <p:nvSpPr>
          <p:cNvPr id="236" name="Google Shape;236;p12"/>
          <p:cNvSpPr txBox="1"/>
          <p:nvPr>
            <p:ph idx="1" type="body"/>
          </p:nvPr>
        </p:nvSpPr>
        <p:spPr>
          <a:xfrm>
            <a:off x="7208321" y="1825624"/>
            <a:ext cx="3932799" cy="446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Hit “Add Impact”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Char char="•"/>
            </a:pPr>
            <a:r>
              <a:rPr lang="en-US"/>
              <a:t>Your hours will be sent to me for approval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37" name="Google Shape;237;p12" title="Screenshot 2025-07-14 at 3.58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375" y="1387271"/>
            <a:ext cx="4826967" cy="5055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-1147" y="2992"/>
            <a:ext cx="12193149" cy="2344739"/>
          </a:xfrm>
          <a:custGeom>
            <a:rect b="b" l="l" r="r" t="t"/>
            <a:pathLst>
              <a:path extrusionOk="0" h="2344739" w="1219314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45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3"/>
          <p:cNvSpPr txBox="1"/>
          <p:nvPr>
            <p:ph type="title"/>
          </p:nvPr>
        </p:nvSpPr>
        <p:spPr>
          <a:xfrm>
            <a:off x="1050878" y="609601"/>
            <a:ext cx="10017455" cy="1216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DISPUTES</a:t>
            </a:r>
            <a:endParaRPr/>
          </a:p>
        </p:txBody>
      </p:sp>
      <p:sp>
        <p:nvSpPr>
          <p:cNvPr id="245" name="Google Shape;245;p13"/>
          <p:cNvSpPr txBox="1"/>
          <p:nvPr>
            <p:ph idx="1" type="body"/>
          </p:nvPr>
        </p:nvSpPr>
        <p:spPr>
          <a:xfrm>
            <a:off x="1050878" y="1825626"/>
            <a:ext cx="10017455" cy="4428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en-US"/>
              <a:t>Students may dispute whether their activities should be counted as TOUCH hours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en-US"/>
              <a:t>The contesting student has the right to dispute approved or denied hours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b="1" lang="en-US"/>
              <a:t>The first level of dispute resolution is with the VP 1</a:t>
            </a:r>
            <a:r>
              <a:rPr lang="en-US"/>
              <a:t>, who will serve as impartial decision-makers as needed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rPr lang="en-US"/>
              <a:t>Final decision will be made by the National TOUCH Coordinator</a:t>
            </a:r>
            <a:endParaRPr/>
          </a:p>
          <a:p>
            <a:pPr indent="-127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</a:pPr>
            <a:r>
              <a:t/>
            </a:r>
            <a:endParaRPr/>
          </a:p>
        </p:txBody>
      </p:sp>
      <p:cxnSp>
        <p:nvCxnSpPr>
          <p:cNvPr id="246" name="Google Shape;246;p13"/>
          <p:cNvCxnSpPr/>
          <p:nvPr/>
        </p:nvCxnSpPr>
        <p:spPr>
          <a:xfrm>
            <a:off x="1050878" y="1620625"/>
            <a:ext cx="8804564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 txBox="1"/>
          <p:nvPr>
            <p:ph type="title"/>
          </p:nvPr>
        </p:nvSpPr>
        <p:spPr>
          <a:xfrm>
            <a:off x="841248" y="548640"/>
            <a:ext cx="36008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US" sz="4000"/>
              <a:t>TOUCH Awards</a:t>
            </a:r>
            <a:endParaRPr/>
          </a:p>
        </p:txBody>
      </p:sp>
      <p:sp>
        <p:nvSpPr>
          <p:cNvPr id="253" name="Google Shape;253;p14"/>
          <p:cNvSpPr txBox="1"/>
          <p:nvPr>
            <p:ph idx="1" type="body"/>
          </p:nvPr>
        </p:nvSpPr>
        <p:spPr>
          <a:xfrm>
            <a:off x="4637726" y="551015"/>
            <a:ext cx="6224335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If the standards are met with satisfaction, the student will receive a recognition signifying their completion of their commitment to community service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t/>
            </a:r>
            <a:endParaRPr sz="2200"/>
          </a:p>
          <a:p>
            <a:pPr indent="0" lvl="1" marL="45720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BD7C9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ABD7C9"/>
                </a:solidFill>
              </a:rPr>
              <a:t>Silver Recognition = 50+ hours </a:t>
            </a:r>
            <a:endParaRPr/>
          </a:p>
          <a:p>
            <a:pPr indent="0" lvl="1" marL="45720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9D0D1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C9D0D1"/>
                </a:solidFill>
              </a:rPr>
              <a:t>Gold Recognition = 100+ hours </a:t>
            </a:r>
            <a:endParaRPr/>
          </a:p>
          <a:p>
            <a:pPr indent="0" lvl="1" marL="45720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B4A9D7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B4A9D7"/>
                </a:solidFill>
              </a:rPr>
              <a:t>Platinum Recognition = Individual that has dedicated the most time to service at each COM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rPr lang="en-US" sz="2200"/>
              <a:t>A letter of recommendation will also be sent to the Dean from AACOM suggesting the Dean include the student’s commitment to service in his/her MSPE (Medical Student Performance Evaluation)</a:t>
            </a:r>
            <a:endParaRPr/>
          </a:p>
        </p:txBody>
      </p:sp>
      <p:cxnSp>
        <p:nvCxnSpPr>
          <p:cNvPr id="254" name="Google Shape;254;p14"/>
          <p:cNvCxnSpPr/>
          <p:nvPr/>
        </p:nvCxnSpPr>
        <p:spPr>
          <a:xfrm>
            <a:off x="4442090" y="1323300"/>
            <a:ext cx="0" cy="42114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"/>
          <p:cNvSpPr txBox="1"/>
          <p:nvPr>
            <p:ph type="title"/>
          </p:nvPr>
        </p:nvSpPr>
        <p:spPr>
          <a:xfrm>
            <a:off x="841248" y="548640"/>
            <a:ext cx="36008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en-US" sz="3600"/>
              <a:t>IF CAUGHT FALSIFYING A TOUCH RECORD</a:t>
            </a:r>
            <a:endParaRPr/>
          </a:p>
        </p:txBody>
      </p:sp>
      <p:sp>
        <p:nvSpPr>
          <p:cNvPr id="260" name="Google Shape;260;p15"/>
          <p:cNvSpPr txBox="1"/>
          <p:nvPr>
            <p:ph idx="1" type="body"/>
          </p:nvPr>
        </p:nvSpPr>
        <p:spPr>
          <a:xfrm>
            <a:off x="5126418" y="777560"/>
            <a:ext cx="6224335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20"/>
              <a:buNone/>
            </a:pPr>
            <a:r>
              <a:rPr lang="en-US" sz="2400">
                <a:solidFill>
                  <a:schemeClr val="accent2"/>
                </a:solidFill>
              </a:rPr>
              <a:t>First Offense: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/>
              <a:t>Receive a warning from the national TOUCH coordinator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92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920"/>
              <a:buNone/>
            </a:pPr>
            <a:r>
              <a:rPr lang="en-US" sz="2400">
                <a:solidFill>
                  <a:schemeClr val="accent2"/>
                </a:solidFill>
              </a:rPr>
              <a:t>Second or Subsequent Offense: 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/>
              <a:t>Will receive no credit for previous hours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/>
              <a:t>Be deemed ineligible for TOUCH recognition the remainder of the TOUCH year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/>
              <a:t>Student’s falsification will be reported to the student’s college by the national TOUCH coordinator</a:t>
            </a:r>
            <a:endParaRPr/>
          </a:p>
          <a:p>
            <a:pPr indent="-11684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760"/>
              <a:buNone/>
            </a:pPr>
            <a:r>
              <a:t/>
            </a:r>
            <a:endParaRPr sz="2200"/>
          </a:p>
        </p:txBody>
      </p:sp>
      <p:cxnSp>
        <p:nvCxnSpPr>
          <p:cNvPr id="261" name="Google Shape;261;p15"/>
          <p:cNvCxnSpPr/>
          <p:nvPr/>
        </p:nvCxnSpPr>
        <p:spPr>
          <a:xfrm>
            <a:off x="4638303" y="1240197"/>
            <a:ext cx="0" cy="4211349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0" y="0"/>
            <a:ext cx="7228763" cy="6858000"/>
          </a:xfrm>
          <a:custGeom>
            <a:rect b="b" l="l" r="r" t="t"/>
            <a:pathLst>
              <a:path extrusionOk="0" h="6858000" w="7228763">
                <a:moveTo>
                  <a:pt x="0" y="0"/>
                </a:moveTo>
                <a:lnTo>
                  <a:pt x="501961" y="0"/>
                </a:lnTo>
                <a:lnTo>
                  <a:pt x="723901" y="0"/>
                </a:lnTo>
                <a:lnTo>
                  <a:pt x="7228583" y="0"/>
                </a:lnTo>
                <a:lnTo>
                  <a:pt x="7228763" y="1"/>
                </a:lnTo>
                <a:lnTo>
                  <a:pt x="7221350" y="30700"/>
                </a:lnTo>
                <a:cubicBezTo>
                  <a:pt x="7216059" y="84364"/>
                  <a:pt x="7200969" y="241149"/>
                  <a:pt x="7199900" y="310025"/>
                </a:cubicBezTo>
                <a:cubicBezTo>
                  <a:pt x="7203643" y="367544"/>
                  <a:pt x="7214102" y="408251"/>
                  <a:pt x="7214938" y="443960"/>
                </a:cubicBezTo>
                <a:cubicBezTo>
                  <a:pt x="7210660" y="499397"/>
                  <a:pt x="7182360" y="604434"/>
                  <a:pt x="7174238" y="642659"/>
                </a:cubicBezTo>
                <a:cubicBezTo>
                  <a:pt x="7182965" y="657287"/>
                  <a:pt x="7155519" y="658191"/>
                  <a:pt x="7166213" y="673307"/>
                </a:cubicBezTo>
                <a:cubicBezTo>
                  <a:pt x="7166618" y="693769"/>
                  <a:pt x="7143764" y="797295"/>
                  <a:pt x="7128963" y="839641"/>
                </a:cubicBezTo>
                <a:cubicBezTo>
                  <a:pt x="7112293" y="887148"/>
                  <a:pt x="7075906" y="937731"/>
                  <a:pt x="7066183" y="958357"/>
                </a:cubicBezTo>
                <a:cubicBezTo>
                  <a:pt x="7056459" y="978983"/>
                  <a:pt x="7077843" y="936930"/>
                  <a:pt x="7070620" y="963398"/>
                </a:cubicBezTo>
                <a:cubicBezTo>
                  <a:pt x="7063399" y="989867"/>
                  <a:pt x="7031301" y="1087010"/>
                  <a:pt x="7022851" y="1117169"/>
                </a:cubicBezTo>
                <a:cubicBezTo>
                  <a:pt x="7039554" y="1118586"/>
                  <a:pt x="7009272" y="1135372"/>
                  <a:pt x="7019920" y="1144352"/>
                </a:cubicBezTo>
                <a:cubicBezTo>
                  <a:pt x="7029274" y="1150681"/>
                  <a:pt x="7022270" y="1157251"/>
                  <a:pt x="7021476" y="1164484"/>
                </a:cubicBezTo>
                <a:cubicBezTo>
                  <a:pt x="7028800" y="1173524"/>
                  <a:pt x="7015215" y="1205209"/>
                  <a:pt x="7005576" y="1213829"/>
                </a:cubicBezTo>
                <a:cubicBezTo>
                  <a:pt x="6972150" y="1235037"/>
                  <a:pt x="6996546" y="1277327"/>
                  <a:pt x="6970919" y="1294823"/>
                </a:cubicBezTo>
                <a:cubicBezTo>
                  <a:pt x="6967139" y="1300845"/>
                  <a:pt x="6965581" y="1306615"/>
                  <a:pt x="6965413" y="1312193"/>
                </a:cubicBezTo>
                <a:lnTo>
                  <a:pt x="6968106" y="1327626"/>
                </a:lnTo>
                <a:lnTo>
                  <a:pt x="6975202" y="1331644"/>
                </a:lnTo>
                <a:lnTo>
                  <a:pt x="6973366" y="1341276"/>
                </a:lnTo>
                <a:cubicBezTo>
                  <a:pt x="6973720" y="1342166"/>
                  <a:pt x="6974074" y="1343055"/>
                  <a:pt x="6974428" y="1343945"/>
                </a:cubicBezTo>
                <a:cubicBezTo>
                  <a:pt x="6976493" y="1349040"/>
                  <a:pt x="6978286" y="1354080"/>
                  <a:pt x="6978971" y="1359134"/>
                </a:cubicBezTo>
                <a:cubicBezTo>
                  <a:pt x="6974288" y="1373109"/>
                  <a:pt x="6958295" y="1397612"/>
                  <a:pt x="6946335" y="1427803"/>
                </a:cubicBezTo>
                <a:cubicBezTo>
                  <a:pt x="6924178" y="1460349"/>
                  <a:pt x="6924483" y="1505076"/>
                  <a:pt x="6907208" y="1540278"/>
                </a:cubicBezTo>
                <a:lnTo>
                  <a:pt x="6901698" y="1547262"/>
                </a:lnTo>
                <a:lnTo>
                  <a:pt x="6902877" y="1577056"/>
                </a:lnTo>
                <a:cubicBezTo>
                  <a:pt x="6907187" y="1582205"/>
                  <a:pt x="6908314" y="1589568"/>
                  <a:pt x="6904067" y="1595898"/>
                </a:cubicBezTo>
                <a:lnTo>
                  <a:pt x="6891817" y="1703726"/>
                </a:lnTo>
                <a:cubicBezTo>
                  <a:pt x="6890892" y="1739332"/>
                  <a:pt x="6882506" y="1754453"/>
                  <a:pt x="6898520" y="1809535"/>
                </a:cubicBezTo>
                <a:cubicBezTo>
                  <a:pt x="6919736" y="1868036"/>
                  <a:pt x="6890400" y="1952670"/>
                  <a:pt x="6897783" y="2018310"/>
                </a:cubicBezTo>
                <a:cubicBezTo>
                  <a:pt x="6868750" y="2053162"/>
                  <a:pt x="6894827" y="2034561"/>
                  <a:pt x="6887647" y="2071355"/>
                </a:cubicBezTo>
                <a:lnTo>
                  <a:pt x="6888952" y="2141166"/>
                </a:lnTo>
                <a:lnTo>
                  <a:pt x="6887101" y="2154548"/>
                </a:lnTo>
                <a:lnTo>
                  <a:pt x="6880519" y="2158153"/>
                </a:lnTo>
                <a:lnTo>
                  <a:pt x="6873389" y="2178174"/>
                </a:lnTo>
                <a:cubicBezTo>
                  <a:pt x="6871658" y="2185696"/>
                  <a:pt x="6870890" y="2193828"/>
                  <a:pt x="6871679" y="2202858"/>
                </a:cubicBezTo>
                <a:cubicBezTo>
                  <a:pt x="6884787" y="2232772"/>
                  <a:pt x="6852680" y="2283357"/>
                  <a:pt x="6870321" y="2320214"/>
                </a:cubicBezTo>
                <a:cubicBezTo>
                  <a:pt x="6868006" y="2355906"/>
                  <a:pt x="6861023" y="2394678"/>
                  <a:pt x="6857787" y="2417011"/>
                </a:cubicBezTo>
                <a:cubicBezTo>
                  <a:pt x="6846931" y="2426377"/>
                  <a:pt x="6863720" y="2456509"/>
                  <a:pt x="6850905" y="2454207"/>
                </a:cubicBezTo>
                <a:cubicBezTo>
                  <a:pt x="6856659" y="2464947"/>
                  <a:pt x="6853850" y="2476105"/>
                  <a:pt x="6848900" y="2487203"/>
                </a:cubicBezTo>
                <a:lnTo>
                  <a:pt x="6837487" y="2512282"/>
                </a:lnTo>
                <a:cubicBezTo>
                  <a:pt x="6837823" y="2512961"/>
                  <a:pt x="6838158" y="2513640"/>
                  <a:pt x="6838494" y="2514318"/>
                </a:cubicBezTo>
                <a:cubicBezTo>
                  <a:pt x="6846991" y="2534324"/>
                  <a:pt x="6855486" y="2554328"/>
                  <a:pt x="6863982" y="2574334"/>
                </a:cubicBezTo>
                <a:lnTo>
                  <a:pt x="6862893" y="2579877"/>
                </a:lnTo>
                <a:cubicBezTo>
                  <a:pt x="6862738" y="2585644"/>
                  <a:pt x="6863120" y="2603388"/>
                  <a:pt x="6863047" y="2608928"/>
                </a:cubicBezTo>
                <a:lnTo>
                  <a:pt x="6862462" y="2613111"/>
                </a:lnTo>
                <a:lnTo>
                  <a:pt x="6854084" y="2621996"/>
                </a:lnTo>
                <a:lnTo>
                  <a:pt x="6856559" y="2634265"/>
                </a:lnTo>
                <a:lnTo>
                  <a:pt x="6847985" y="2647237"/>
                </a:lnTo>
                <a:cubicBezTo>
                  <a:pt x="6850226" y="2648158"/>
                  <a:pt x="6852294" y="2649356"/>
                  <a:pt x="6854115" y="2650786"/>
                </a:cubicBezTo>
                <a:lnTo>
                  <a:pt x="6859942" y="2661993"/>
                </a:lnTo>
                <a:lnTo>
                  <a:pt x="6851884" y="2670949"/>
                </a:lnTo>
                <a:cubicBezTo>
                  <a:pt x="6864376" y="2672007"/>
                  <a:pt x="6849871" y="2681695"/>
                  <a:pt x="6846115" y="2690255"/>
                </a:cubicBezTo>
                <a:lnTo>
                  <a:pt x="6846964" y="2695683"/>
                </a:lnTo>
                <a:lnTo>
                  <a:pt x="6836011" y="2713964"/>
                </a:lnTo>
                <a:lnTo>
                  <a:pt x="6830478" y="2730175"/>
                </a:lnTo>
                <a:lnTo>
                  <a:pt x="6841091" y="2763497"/>
                </a:lnTo>
                <a:lnTo>
                  <a:pt x="6803520" y="3051539"/>
                </a:lnTo>
                <a:cubicBezTo>
                  <a:pt x="6790420" y="3165645"/>
                  <a:pt x="6749912" y="3216611"/>
                  <a:pt x="6733280" y="3335396"/>
                </a:cubicBezTo>
                <a:lnTo>
                  <a:pt x="6735884" y="3456509"/>
                </a:lnTo>
                <a:lnTo>
                  <a:pt x="6715764" y="3531827"/>
                </a:lnTo>
                <a:lnTo>
                  <a:pt x="6730329" y="3570877"/>
                </a:lnTo>
                <a:lnTo>
                  <a:pt x="6727426" y="3583849"/>
                </a:lnTo>
                <a:lnTo>
                  <a:pt x="6718706" y="3592763"/>
                </a:lnTo>
                <a:cubicBezTo>
                  <a:pt x="6707946" y="3613948"/>
                  <a:pt x="6713985" y="3641245"/>
                  <a:pt x="6693350" y="3653485"/>
                </a:cubicBezTo>
                <a:cubicBezTo>
                  <a:pt x="6688922" y="3659316"/>
                  <a:pt x="6686748" y="3664985"/>
                  <a:pt x="6685983" y="3670528"/>
                </a:cubicBezTo>
                <a:lnTo>
                  <a:pt x="6687033" y="3685990"/>
                </a:lnTo>
                <a:lnTo>
                  <a:pt x="6693711" y="3690283"/>
                </a:lnTo>
                <a:lnTo>
                  <a:pt x="6690843" y="3699787"/>
                </a:lnTo>
                <a:cubicBezTo>
                  <a:pt x="6691104" y="3700686"/>
                  <a:pt x="6691364" y="3701586"/>
                  <a:pt x="6691624" y="3702486"/>
                </a:cubicBezTo>
                <a:cubicBezTo>
                  <a:pt x="6693145" y="3707637"/>
                  <a:pt x="6694400" y="3712728"/>
                  <a:pt x="6694549" y="3717784"/>
                </a:cubicBezTo>
                <a:cubicBezTo>
                  <a:pt x="6659304" y="3711701"/>
                  <a:pt x="6689997" y="3759789"/>
                  <a:pt x="6662489" y="3746229"/>
                </a:cubicBezTo>
                <a:cubicBezTo>
                  <a:pt x="6642637" y="3780750"/>
                  <a:pt x="6605132" y="3867558"/>
                  <a:pt x="6575429" y="3924910"/>
                </a:cubicBezTo>
                <a:lnTo>
                  <a:pt x="6538994" y="3989353"/>
                </a:lnTo>
                <a:lnTo>
                  <a:pt x="6535698" y="4033899"/>
                </a:lnTo>
                <a:cubicBezTo>
                  <a:pt x="6533175" y="4070470"/>
                  <a:pt x="6530536" y="4110146"/>
                  <a:pt x="6527053" y="4142250"/>
                </a:cubicBezTo>
                <a:cubicBezTo>
                  <a:pt x="6519001" y="4200007"/>
                  <a:pt x="6506061" y="4278998"/>
                  <a:pt x="6501843" y="4329442"/>
                </a:cubicBezTo>
                <a:cubicBezTo>
                  <a:pt x="6495642" y="4381764"/>
                  <a:pt x="6492993" y="4433012"/>
                  <a:pt x="6489841" y="4456184"/>
                </a:cubicBezTo>
                <a:lnTo>
                  <a:pt x="6482918" y="4468478"/>
                </a:lnTo>
                <a:lnTo>
                  <a:pt x="6484019" y="4469862"/>
                </a:lnTo>
                <a:cubicBezTo>
                  <a:pt x="6485835" y="4476321"/>
                  <a:pt x="6484493" y="4480555"/>
                  <a:pt x="6481759" y="4483797"/>
                </a:cubicBezTo>
                <a:lnTo>
                  <a:pt x="6477370" y="4487091"/>
                </a:lnTo>
                <a:lnTo>
                  <a:pt x="6474598" y="4496728"/>
                </a:lnTo>
                <a:lnTo>
                  <a:pt x="6465848" y="4515918"/>
                </a:lnTo>
                <a:cubicBezTo>
                  <a:pt x="6466332" y="4517049"/>
                  <a:pt x="6466814" y="4518182"/>
                  <a:pt x="6467296" y="4519316"/>
                </a:cubicBezTo>
                <a:lnTo>
                  <a:pt x="6458903" y="4547957"/>
                </a:lnTo>
                <a:lnTo>
                  <a:pt x="6460248" y="4548262"/>
                </a:lnTo>
                <a:cubicBezTo>
                  <a:pt x="6463078" y="4549595"/>
                  <a:pt x="6464808" y="4551811"/>
                  <a:pt x="6464276" y="4555939"/>
                </a:cubicBezTo>
                <a:cubicBezTo>
                  <a:pt x="6486531" y="4548276"/>
                  <a:pt x="6472165" y="4557977"/>
                  <a:pt x="6468635" y="4570815"/>
                </a:cubicBezTo>
                <a:cubicBezTo>
                  <a:pt x="6472622" y="4583801"/>
                  <a:pt x="6485098" y="4622347"/>
                  <a:pt x="6488206" y="4633846"/>
                </a:cubicBezTo>
                <a:lnTo>
                  <a:pt x="6487272" y="4639816"/>
                </a:lnTo>
                <a:lnTo>
                  <a:pt x="6487581" y="4639923"/>
                </a:lnTo>
                <a:cubicBezTo>
                  <a:pt x="6488082" y="4641190"/>
                  <a:pt x="6488037" y="4643141"/>
                  <a:pt x="6487249" y="4646192"/>
                </a:cubicBezTo>
                <a:lnTo>
                  <a:pt x="6485570" y="4650706"/>
                </a:lnTo>
                <a:lnTo>
                  <a:pt x="6483759" y="4662290"/>
                </a:lnTo>
                <a:cubicBezTo>
                  <a:pt x="6484278" y="4663587"/>
                  <a:pt x="6484797" y="4664883"/>
                  <a:pt x="6485315" y="4666180"/>
                </a:cubicBezTo>
                <a:lnTo>
                  <a:pt x="6489077" y="4667585"/>
                </a:lnTo>
                <a:lnTo>
                  <a:pt x="6488467" y="4668660"/>
                </a:lnTo>
                <a:cubicBezTo>
                  <a:pt x="6480300" y="4676831"/>
                  <a:pt x="6469898" y="4679345"/>
                  <a:pt x="6496179" y="4689807"/>
                </a:cubicBezTo>
                <a:cubicBezTo>
                  <a:pt x="6482141" y="4708535"/>
                  <a:pt x="6498545" y="4712235"/>
                  <a:pt x="6500957" y="4737890"/>
                </a:cubicBezTo>
                <a:cubicBezTo>
                  <a:pt x="6488706" y="4748600"/>
                  <a:pt x="6491350" y="4757223"/>
                  <a:pt x="6498641" y="4765657"/>
                </a:cubicBezTo>
                <a:cubicBezTo>
                  <a:pt x="6490164" y="4790618"/>
                  <a:pt x="6498852" y="4813399"/>
                  <a:pt x="6497829" y="4841463"/>
                </a:cubicBezTo>
                <a:lnTo>
                  <a:pt x="6521578" y="4969863"/>
                </a:lnTo>
                <a:lnTo>
                  <a:pt x="6518695" y="4974028"/>
                </a:lnTo>
                <a:cubicBezTo>
                  <a:pt x="6517064" y="4976933"/>
                  <a:pt x="6516439" y="4978909"/>
                  <a:pt x="6516513" y="4980318"/>
                </a:cubicBezTo>
                <a:lnTo>
                  <a:pt x="6516763" y="4980501"/>
                </a:lnTo>
                <a:lnTo>
                  <a:pt x="6514121" y="4986338"/>
                </a:lnTo>
                <a:lnTo>
                  <a:pt x="6511173" y="4991296"/>
                </a:lnTo>
                <a:cubicBezTo>
                  <a:pt x="6522961" y="5019829"/>
                  <a:pt x="6534748" y="5048361"/>
                  <a:pt x="6546537" y="5076895"/>
                </a:cubicBezTo>
                <a:lnTo>
                  <a:pt x="6544581" y="5081568"/>
                </a:lnTo>
                <a:cubicBezTo>
                  <a:pt x="6543589" y="5084748"/>
                  <a:pt x="6543387" y="5086810"/>
                  <a:pt x="6543750" y="5088173"/>
                </a:cubicBezTo>
                <a:lnTo>
                  <a:pt x="6544034" y="5088300"/>
                </a:lnTo>
                <a:lnTo>
                  <a:pt x="6542660" y="5094558"/>
                </a:lnTo>
                <a:cubicBezTo>
                  <a:pt x="6539647" y="5105196"/>
                  <a:pt x="6536055" y="5115626"/>
                  <a:pt x="6532096" y="5125620"/>
                </a:cubicBezTo>
                <a:cubicBezTo>
                  <a:pt x="6530494" y="5154527"/>
                  <a:pt x="6532737" y="5244020"/>
                  <a:pt x="6533049" y="5268004"/>
                </a:cubicBezTo>
                <a:cubicBezTo>
                  <a:pt x="6533356" y="5268513"/>
                  <a:pt x="6533664" y="5269021"/>
                  <a:pt x="6533970" y="5269530"/>
                </a:cubicBezTo>
                <a:lnTo>
                  <a:pt x="6502603" y="5390941"/>
                </a:lnTo>
                <a:cubicBezTo>
                  <a:pt x="6487576" y="5438194"/>
                  <a:pt x="6471524" y="5465286"/>
                  <a:pt x="6477660" y="5539927"/>
                </a:cubicBezTo>
                <a:cubicBezTo>
                  <a:pt x="6469926" y="5610775"/>
                  <a:pt x="6461800" y="5740573"/>
                  <a:pt x="6456458" y="5791594"/>
                </a:cubicBezTo>
                <a:cubicBezTo>
                  <a:pt x="6427890" y="5787060"/>
                  <a:pt x="6468179" y="5849672"/>
                  <a:pt x="6434556" y="5855206"/>
                </a:cubicBezTo>
                <a:cubicBezTo>
                  <a:pt x="6436026" y="5860240"/>
                  <a:pt x="6415712" y="5868910"/>
                  <a:pt x="6418454" y="5873582"/>
                </a:cubicBezTo>
                <a:cubicBezTo>
                  <a:pt x="6418927" y="5874401"/>
                  <a:pt x="6419401" y="5875218"/>
                  <a:pt x="6419875" y="5876037"/>
                </a:cubicBezTo>
                <a:lnTo>
                  <a:pt x="6419775" y="5886534"/>
                </a:lnTo>
                <a:lnTo>
                  <a:pt x="6426971" y="5888644"/>
                </a:lnTo>
                <a:cubicBezTo>
                  <a:pt x="6428647" y="5893707"/>
                  <a:pt x="6430322" y="5898769"/>
                  <a:pt x="6431999" y="5903832"/>
                </a:cubicBezTo>
                <a:cubicBezTo>
                  <a:pt x="6432764" y="5909651"/>
                  <a:pt x="6432285" y="5916068"/>
                  <a:pt x="6429798" y="5923391"/>
                </a:cubicBezTo>
                <a:cubicBezTo>
                  <a:pt x="6409104" y="5948880"/>
                  <a:pt x="6461339" y="5981626"/>
                  <a:pt x="6434072" y="6013205"/>
                </a:cubicBezTo>
                <a:cubicBezTo>
                  <a:pt x="6426624" y="6024901"/>
                  <a:pt x="6431095" y="6066777"/>
                  <a:pt x="6439333" y="6074018"/>
                </a:cubicBezTo>
                <a:cubicBezTo>
                  <a:pt x="6439795" y="6081731"/>
                  <a:pt x="6453428" y="6126985"/>
                  <a:pt x="6463083" y="6130837"/>
                </a:cubicBezTo>
                <a:cubicBezTo>
                  <a:pt x="6474368" y="6137057"/>
                  <a:pt x="6441750" y="6156330"/>
                  <a:pt x="6457360" y="6152982"/>
                </a:cubicBezTo>
                <a:cubicBezTo>
                  <a:pt x="6454563" y="6186619"/>
                  <a:pt x="6497804" y="6191636"/>
                  <a:pt x="6495529" y="6221100"/>
                </a:cubicBezTo>
                <a:cubicBezTo>
                  <a:pt x="6497396" y="6222126"/>
                  <a:pt x="6506682" y="6257468"/>
                  <a:pt x="6514948" y="6287550"/>
                </a:cubicBezTo>
                <a:cubicBezTo>
                  <a:pt x="6523215" y="6317632"/>
                  <a:pt x="6556102" y="6391312"/>
                  <a:pt x="6545124" y="6401595"/>
                </a:cubicBezTo>
                <a:cubicBezTo>
                  <a:pt x="6546214" y="6423902"/>
                  <a:pt x="6525024" y="6432919"/>
                  <a:pt x="6525833" y="6487110"/>
                </a:cubicBezTo>
                <a:cubicBezTo>
                  <a:pt x="6547115" y="6574474"/>
                  <a:pt x="6547900" y="6553611"/>
                  <a:pt x="6554825" y="6588589"/>
                </a:cubicBezTo>
                <a:cubicBezTo>
                  <a:pt x="6583783" y="6637976"/>
                  <a:pt x="6536155" y="6687723"/>
                  <a:pt x="6601569" y="6769963"/>
                </a:cubicBezTo>
                <a:cubicBezTo>
                  <a:pt x="6623036" y="6819284"/>
                  <a:pt x="6607516" y="6817955"/>
                  <a:pt x="6620945" y="6835814"/>
                </a:cubicBezTo>
                <a:lnTo>
                  <a:pt x="6625906" y="6858000"/>
                </a:lnTo>
                <a:lnTo>
                  <a:pt x="723901" y="6858000"/>
                </a:lnTo>
                <a:lnTo>
                  <a:pt x="50196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45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6"/>
          <p:cNvSpPr txBox="1"/>
          <p:nvPr>
            <p:ph type="title"/>
          </p:nvPr>
        </p:nvSpPr>
        <p:spPr>
          <a:xfrm>
            <a:off x="1050879" y="609600"/>
            <a:ext cx="5562706" cy="1426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lang="en-US"/>
              <a:t>DEADLINE</a:t>
            </a:r>
            <a:endParaRPr/>
          </a:p>
        </p:txBody>
      </p:sp>
      <p:sp>
        <p:nvSpPr>
          <p:cNvPr id="269" name="Google Shape;269;p16"/>
          <p:cNvSpPr txBox="1"/>
          <p:nvPr>
            <p:ph idx="1" type="body"/>
          </p:nvPr>
        </p:nvSpPr>
        <p:spPr>
          <a:xfrm>
            <a:off x="1050879" y="2357567"/>
            <a:ext cx="5216426" cy="38968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rPr lang="en-US" sz="1700"/>
              <a:t>The TOUCH year will extend from </a:t>
            </a:r>
            <a:r>
              <a:rPr b="1" lang="en-US" sz="1700"/>
              <a:t>May 1 to April 30</a:t>
            </a:r>
            <a:r>
              <a:rPr lang="en-US" sz="1700"/>
              <a:t> of the next school year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rPr lang="en-US" sz="1700"/>
              <a:t>Completed hours may not be carried over from one academic year to the next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rPr b="1" lang="en-US" sz="1700"/>
              <a:t>YOU HAVE ONE MONTH FROM WHEN THE EVENT TOOK PLACE TO SUBMIT YOUR HOURS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t/>
            </a:r>
            <a:endParaRPr b="1"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rPr b="1" lang="en-US" sz="1700"/>
              <a:t>DO NOT WAIT UNTIL LAST MINUTE TO UPLOAD HOURS!!</a:t>
            </a:r>
            <a:endParaRPr/>
          </a:p>
          <a:p>
            <a:pPr indent="-1422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360"/>
              <a:buNone/>
            </a:pPr>
            <a:r>
              <a:t/>
            </a:r>
            <a:endParaRPr sz="1700"/>
          </a:p>
        </p:txBody>
      </p:sp>
      <p:pic>
        <p:nvPicPr>
          <p:cNvPr id="270" name="Google Shape;270;p16"/>
          <p:cNvPicPr preferRelativeResize="0"/>
          <p:nvPr/>
        </p:nvPicPr>
        <p:blipFill rotWithShape="1">
          <a:blip r:embed="rId3">
            <a:alphaModFix/>
          </a:blip>
          <a:srcRect b="-3" l="421" r="139" t="0"/>
          <a:stretch/>
        </p:blipFill>
        <p:spPr>
          <a:xfrm>
            <a:off x="7253784" y="1382907"/>
            <a:ext cx="3951737" cy="4107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rchiveVTI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2022-05-19T18:10:24Z</dcterms:created>
  <dc:creator>Ashley Oake</dc:creator>
</cp:coreProperties>
</file>